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059" autoAdjust="0"/>
  </p:normalViewPr>
  <p:slideViewPr>
    <p:cSldViewPr>
      <p:cViewPr varScale="1">
        <p:scale>
          <a:sx n="84" d="100"/>
          <a:sy n="84" d="100"/>
        </p:scale>
        <p:origin x="-17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>
                <a:latin typeface="Bookman Old Style" pitchFamily="18" charset="0"/>
              </a:defRPr>
            </a:pPr>
            <a:r>
              <a:rPr lang="en-US" dirty="0">
                <a:latin typeface="Bookman Old Style" pitchFamily="18" charset="0"/>
              </a:rPr>
              <a:t>Total </a:t>
            </a:r>
            <a:r>
              <a:rPr lang="en-US" dirty="0" smtClean="0">
                <a:latin typeface="Bookman Old Style" pitchFamily="18" charset="0"/>
              </a:rPr>
              <a:t>Indians (population)</a:t>
            </a:r>
            <a:endParaRPr lang="en-US" dirty="0">
              <a:latin typeface="Bookman Old Style" pitchFamily="18" charset="0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Total Indians</c:v>
                </c:pt>
              </c:strCache>
            </c:strRef>
          </c:tx>
          <c:cat>
            <c:numRef>
              <c:f>Sheet1!$A$2:$A$4</c:f>
              <c:numCache>
                <c:formatCode>General</c:formatCode>
                <c:ptCount val="3"/>
                <c:pt idx="0">
                  <c:v>1860</c:v>
                </c:pt>
                <c:pt idx="1">
                  <c:v>1870</c:v>
                </c:pt>
                <c:pt idx="2">
                  <c:v>1880</c:v>
                </c:pt>
              </c:numCache>
            </c:numRef>
          </c:cat>
          <c:val>
            <c:numRef>
              <c:f>Sheet1!$B$2:$B$4</c:f>
              <c:numCache>
                <c:formatCode>#,##0</c:formatCode>
                <c:ptCount val="3"/>
                <c:pt idx="0">
                  <c:v>339421</c:v>
                </c:pt>
                <c:pt idx="1">
                  <c:v>313712</c:v>
                </c:pt>
                <c:pt idx="2">
                  <c:v>306543</c:v>
                </c:pt>
              </c:numCache>
            </c:numRef>
          </c:val>
        </c:ser>
        <c:shape val="cylinder"/>
        <c:axId val="60394880"/>
        <c:axId val="60122240"/>
        <c:axId val="0"/>
      </c:bar3DChart>
      <c:catAx>
        <c:axId val="60394880"/>
        <c:scaling>
          <c:orientation val="minMax"/>
        </c:scaling>
        <c:axPos val="b"/>
        <c:numFmt formatCode="General" sourceLinked="1"/>
        <c:tickLblPos val="nextTo"/>
        <c:crossAx val="60122240"/>
        <c:crosses val="autoZero"/>
        <c:auto val="1"/>
        <c:lblAlgn val="ctr"/>
        <c:lblOffset val="100"/>
      </c:catAx>
      <c:valAx>
        <c:axId val="60122240"/>
        <c:scaling>
          <c:orientation val="minMax"/>
        </c:scaling>
        <c:axPos val="l"/>
        <c:majorGridlines/>
        <c:numFmt formatCode="#,##0" sourceLinked="1"/>
        <c:tickLblPos val="nextTo"/>
        <c:crossAx val="60394880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7A7FB-26B2-40FF-B666-448EDBD67308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F224D-1E24-475A-A6AB-9B64A5CD11B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ives.gov/publications/prologue/2006/summer/indian-census.html#nt6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Indian_War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Total number of Indian information from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Native Americans in the Census, 1860–1890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 James P. Collins.</a:t>
            </a:r>
            <a:r>
              <a:rPr lang="en-US" dirty="0" smtClean="0"/>
              <a:t>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http://www.archives.gov/publications/prologue/2006/summer/indian-census.html#nt6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Indian Wars Map from Wikipedia.</a:t>
            </a:r>
          </a:p>
          <a:p>
            <a:r>
              <a:rPr lang="en-US" sz="1200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http://en.wikipedia.org/wiki/Indian_Wars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F224D-1E24-475A-A6AB-9B64A5CD11B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Indian_Wars" TargetMode="External"/><Relationship Id="rId5" Type="http://schemas.openxmlformats.org/officeDocument/2006/relationships/hyperlink" Target="http://www.archives.gov/publications/prologue/2006/summer/indian-census.html#nt6" TargetMode="Externa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tedatlas.com/timeline.html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en-US" b="1" dirty="0" smtClean="0">
                <a:latin typeface="Bookman Old Style" pitchFamily="18" charset="0"/>
              </a:rPr>
              <a:t>Plains Indians</a:t>
            </a:r>
            <a:endParaRPr lang="en-US" b="1" dirty="0"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1066800"/>
            <a:ext cx="4495800" cy="54102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Arapaho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Blackfeet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Crow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Kiowa Comanche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Northern Cheyenne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Southern Cheyenne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Osage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Sioux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Pawnee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Hidatsa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Mandan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Arikara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Sarcee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Assiniboine</a:t>
            </a:r>
          </a:p>
          <a:p>
            <a:pPr>
              <a:buFont typeface="Wingdings" pitchFamily="2" charset="2"/>
              <a:buChar char="{"/>
            </a:pPr>
            <a:r>
              <a:rPr lang="en-US" dirty="0" smtClean="0">
                <a:latin typeface="Bookman Old Style" pitchFamily="18" charset="0"/>
              </a:rPr>
              <a:t>And many more…</a:t>
            </a:r>
          </a:p>
          <a:p>
            <a:pPr>
              <a:buFont typeface="Wingdings" pitchFamily="2" charset="2"/>
              <a:buChar char="{"/>
            </a:pPr>
            <a:endParaRPr lang="en-US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{"/>
            </a:pPr>
            <a:endParaRPr lang="en-US" dirty="0">
              <a:latin typeface="Bookman Old Style" pitchFamily="18" charset="0"/>
            </a:endParaRPr>
          </a:p>
        </p:txBody>
      </p:sp>
      <p:pic>
        <p:nvPicPr>
          <p:cNvPr id="1028" name="Picture 4" descr="Nati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3686175" cy="54768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Native American: Plains Indians</a:t>
            </a:r>
            <a:r>
              <a:rPr lang="en-US" dirty="0" smtClean="0"/>
              <a:t>. Map. </a:t>
            </a:r>
            <a:r>
              <a:rPr lang="en-US" i="1" dirty="0" smtClean="0"/>
              <a:t>Encyclopædia Britannica Online</a:t>
            </a:r>
            <a:r>
              <a:rPr lang="en-US" dirty="0" smtClean="0"/>
              <a:t>. Web. 15 Aug. 2011.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Portland State University\Fall 2009, Certificate Public Management\PA 511, Public Management\Green Paper, Indian Affairs\Western_Indian_War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  <a:latin typeface="Bookman Old Style" pitchFamily="18" charset="0"/>
              </a:rPr>
              <a:t>Indian Wars</a:t>
            </a:r>
            <a:endParaRPr lang="en-US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4924425" y="4267200"/>
          <a:ext cx="4219575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81400" y="1"/>
            <a:ext cx="5562600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>
                <a:latin typeface="Bookman Old Style" pitchFamily="18" charset="0"/>
              </a:rPr>
              <a:t>Total number of Indian information from </a:t>
            </a:r>
            <a:r>
              <a:rPr lang="en-US" sz="800" b="1" i="1" dirty="0" smtClean="0">
                <a:latin typeface="Bookman Old Style" pitchFamily="18" charset="0"/>
              </a:rPr>
              <a:t>Native Americans in the Census, 1860–1890 </a:t>
            </a:r>
            <a:r>
              <a:rPr lang="en-US" sz="800" i="1" dirty="0" smtClean="0">
                <a:latin typeface="Bookman Old Style" pitchFamily="18" charset="0"/>
              </a:rPr>
              <a:t>By James P. Collins.</a:t>
            </a:r>
            <a:r>
              <a:rPr lang="en-US" sz="800" dirty="0" smtClean="0">
                <a:latin typeface="Bookman Old Style" pitchFamily="18" charset="0"/>
              </a:rPr>
              <a:t> </a:t>
            </a:r>
            <a:r>
              <a:rPr lang="en-US" sz="800" u="sng" dirty="0" smtClean="0">
                <a:latin typeface="Bookman Old Style" pitchFamily="18" charset="0"/>
                <a:hlinkClick r:id="rId5"/>
              </a:rPr>
              <a:t>http://www.archives.gov/publications/prologue/2006/summer/indian-census.html#nt6</a:t>
            </a:r>
            <a:endParaRPr lang="en-US" sz="800" dirty="0" smtClean="0">
              <a:latin typeface="Bookman Old Style" pitchFamily="18" charset="0"/>
            </a:endParaRPr>
          </a:p>
          <a:p>
            <a:r>
              <a:rPr lang="en-US" sz="800" dirty="0" smtClean="0">
                <a:latin typeface="Bookman Old Style" pitchFamily="18" charset="0"/>
              </a:rPr>
              <a:t> </a:t>
            </a:r>
          </a:p>
          <a:p>
            <a:r>
              <a:rPr lang="en-US" sz="800" dirty="0" smtClean="0">
                <a:latin typeface="Bookman Old Style" pitchFamily="18" charset="0"/>
              </a:rPr>
              <a:t>Indian Wars Map from Wikipedia.</a:t>
            </a:r>
          </a:p>
          <a:p>
            <a:r>
              <a:rPr lang="en-US" sz="800" i="1" u="sng" dirty="0" smtClean="0">
                <a:latin typeface="Bookman Old Style" pitchFamily="18" charset="0"/>
                <a:hlinkClick r:id="rId6"/>
              </a:rPr>
              <a:t>http://en.wikipedia.org/wiki/Indian_Wars</a:t>
            </a:r>
            <a:endParaRPr lang="en-US" sz="800" dirty="0" smtClean="0">
              <a:latin typeface="Bookman Old Style" pitchFamily="18" charset="0"/>
            </a:endParaRPr>
          </a:p>
          <a:p>
            <a:endParaRPr lang="en-US" sz="105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 smtClean="0">
                <a:latin typeface="Bookman Old Style" pitchFamily="18" charset="0"/>
              </a:rPr>
              <a:t>The Merriam Report (1928)</a:t>
            </a:r>
            <a:endParaRPr lang="en-US" b="1" dirty="0">
              <a:latin typeface="Bookman Old Style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612665" y="133178"/>
            <a:ext cx="5766269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Notable Politics (timeline)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638800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1804-1806; Lewis and Clark expedition encounters Native Americans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1814; Andrew Jackson crushes Creek resistance in south</a:t>
            </a:r>
          </a:p>
          <a:p>
            <a:pPr>
              <a:buBlip>
                <a:blip r:embed="rId2"/>
              </a:buBlip>
            </a:pPr>
            <a:r>
              <a:rPr lang="en-US" sz="1250" b="1" dirty="0" smtClean="0">
                <a:latin typeface="Bookman Old Style" pitchFamily="18" charset="0"/>
              </a:rPr>
              <a:t>1824; John C. Calhoun creates an Office of Indian Affairs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1830; Indian Removal Act moves eastern Indians west of Mississippi</a:t>
            </a:r>
          </a:p>
          <a:p>
            <a:pPr>
              <a:buBlip>
                <a:blip r:embed="rId2"/>
              </a:buBlip>
            </a:pPr>
            <a:r>
              <a:rPr lang="en-US" sz="1250" b="1" dirty="0" smtClean="0">
                <a:latin typeface="Bookman Old Style" pitchFamily="18" charset="0"/>
              </a:rPr>
              <a:t>1834; Congress establishes Indian Department within the Department of War </a:t>
            </a:r>
            <a:endParaRPr lang="en-US" sz="1250" b="1" dirty="0" smtClean="0">
              <a:latin typeface="Bookman Old Style" pitchFamily="18" charset="0"/>
            </a:endParaRP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1838; Cherokee “Trail of Tears”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1850-1870; plains Indians cede land in exchange for reservations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1854; Upper half of Indian territory becomes part of Kansas Territory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1864; Cheyenne and Arapaho families massacred at Sand Creek, Colorado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1864-1868; Navaho long walk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1869-1876; 200 pitched battles between Indians and US Calvary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1874-1875; Red River War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1876; Sioux and Cheyenne defeat Custer at Little Big Horn, Montana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1877 Nez Perce leave Idaho for Canada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1878-1879; Northern Cheyenne escape Indian territory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1886; Geronimo (Apache) surrenders after 15-years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1887; Dawes Severalty Act creates allotment system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1889; Ghost Dance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1890; Massacre at Wounded Knee, South Dakota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1892; Five civilized tribes granted US citizenship</a:t>
            </a:r>
          </a:p>
          <a:p>
            <a:pPr>
              <a:buBlip>
                <a:blip r:embed="rId2"/>
              </a:buBlip>
            </a:pPr>
            <a:r>
              <a:rPr lang="en-US" sz="1250" dirty="0" smtClean="0">
                <a:latin typeface="Bookman Old Style" pitchFamily="18" charset="0"/>
              </a:rPr>
              <a:t>1907; Indian territory becomes eastern half of Oklahoma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1924; citizenship Act makes Indians citizens without impairing status as tribal members; Bureau of </a:t>
            </a:r>
            <a:r>
              <a:rPr lang="en-US" sz="1250" i="1" dirty="0" smtClean="0">
                <a:latin typeface="Bookman Old Style" pitchFamily="18" charset="0"/>
              </a:rPr>
              <a:t>I</a:t>
            </a:r>
            <a:r>
              <a:rPr lang="en-US" sz="1250" i="1" dirty="0" smtClean="0">
                <a:latin typeface="Bookman Old Style" pitchFamily="18" charset="0"/>
              </a:rPr>
              <a:t>ndian </a:t>
            </a:r>
            <a:r>
              <a:rPr lang="en-US" sz="1250" i="1" dirty="0" smtClean="0">
                <a:latin typeface="Bookman Old Style" pitchFamily="18" charset="0"/>
              </a:rPr>
              <a:t>A</a:t>
            </a:r>
            <a:r>
              <a:rPr lang="en-US" sz="1250" i="1" dirty="0" smtClean="0">
                <a:latin typeface="Bookman Old Style" pitchFamily="18" charset="0"/>
              </a:rPr>
              <a:t>ffairs formed</a:t>
            </a:r>
          </a:p>
          <a:p>
            <a:pPr>
              <a:buBlip>
                <a:blip r:embed="rId2"/>
              </a:buBlip>
            </a:pPr>
            <a:r>
              <a:rPr lang="en-US" sz="1250" i="1" dirty="0" smtClean="0">
                <a:latin typeface="Bookman Old Style" pitchFamily="18" charset="0"/>
              </a:rPr>
              <a:t>1933; Bureau of Indian Affairs reformed; sales of Indian lands halted</a:t>
            </a:r>
            <a:endParaRPr lang="en-US" sz="1250" i="1" dirty="0" smtClean="0">
              <a:latin typeface="Bookman Old Style" pitchFamily="18" charset="0"/>
            </a:endParaRPr>
          </a:p>
          <a:p>
            <a:pPr>
              <a:buBlip>
                <a:blip r:embed="rId2"/>
              </a:buBlip>
            </a:pPr>
            <a:endParaRPr lang="en-US" sz="1250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ookman Old Style" pitchFamily="18" charset="0"/>
                <a:hlinkClick r:id="rId3"/>
              </a:rPr>
              <a:t>http://</a:t>
            </a:r>
            <a:r>
              <a:rPr lang="en-US" sz="1400" dirty="0" smtClean="0">
                <a:latin typeface="Bookman Old Style" pitchFamily="18" charset="0"/>
                <a:hlinkClick r:id="rId3"/>
              </a:rPr>
              <a:t>www.animatedatlas.com/timeline.html</a:t>
            </a:r>
            <a:r>
              <a:rPr lang="en-US" sz="1400" dirty="0" smtClean="0">
                <a:latin typeface="Bookman Old Style" pitchFamily="18" charset="0"/>
              </a:rPr>
              <a:t>; Dr Donald R. Sutherland, Bureau of Indian Affairs</a:t>
            </a:r>
            <a:endParaRPr lang="en-US" sz="14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339</Words>
  <Application>Microsoft Office PowerPoint</Application>
  <PresentationFormat>On-screen Show (4:3)</PresentationFormat>
  <Paragraphs>54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Plains Indians</vt:lpstr>
      <vt:lpstr>Indian Wars</vt:lpstr>
      <vt:lpstr>The Merriam Report (1928)</vt:lpstr>
      <vt:lpstr>Notable Politics (timeline)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niinja21</dc:creator>
  <cp:lastModifiedBy>niinja21</cp:lastModifiedBy>
  <cp:revision>18</cp:revision>
  <dcterms:created xsi:type="dcterms:W3CDTF">2006-08-16T00:00:00Z</dcterms:created>
  <dcterms:modified xsi:type="dcterms:W3CDTF">2011-08-16T07:00:16Z</dcterms:modified>
</cp:coreProperties>
</file>